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426" r:id="rId6"/>
    <p:sldId id="429" r:id="rId7"/>
    <p:sldId id="430" r:id="rId8"/>
    <p:sldId id="433" r:id="rId9"/>
    <p:sldId id="431" r:id="rId10"/>
    <p:sldId id="360" r:id="rId11"/>
    <p:sldId id="425" r:id="rId12"/>
    <p:sldId id="428" r:id="rId13"/>
    <p:sldId id="432" r:id="rId14"/>
  </p:sldIdLst>
  <p:sldSz cx="12801600" cy="9601200" type="A3"/>
  <p:notesSz cx="6797675" cy="9926638"/>
  <p:custDataLst>
    <p:tags r:id="rId1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400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2801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202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5603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0040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84048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48056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120640" algn="l" defTabSz="128016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FFFF"/>
    <a:srgbClr val="F4D4BA"/>
    <a:srgbClr val="EAEAEA"/>
    <a:srgbClr val="FFF0C1"/>
    <a:srgbClr val="FFCDCD"/>
    <a:srgbClr val="DDFFFF"/>
    <a:srgbClr val="00AEEF"/>
    <a:srgbClr val="FFEDB9"/>
    <a:srgbClr val="CAE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07" autoAdjust="0"/>
    <p:restoredTop sz="96686" autoAdjust="0"/>
  </p:normalViewPr>
  <p:slideViewPr>
    <p:cSldViewPr>
      <p:cViewPr varScale="1">
        <p:scale>
          <a:sx n="50" d="100"/>
          <a:sy n="50" d="100"/>
        </p:scale>
        <p:origin x="1164" y="6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02" y="1"/>
            <a:ext cx="2945072" cy="4964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GB" dirty="0" smtClean="0"/>
              <a:t>14/07/15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1"/>
            <a:ext cx="3181032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 dirty="0" smtClean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72" cy="496413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51002" y="9428631"/>
            <a:ext cx="2945072" cy="496411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DE6ABDE-0275-4D94-AA0B-8C625279EC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824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3"/>
            <a:ext cx="2946673" cy="4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405" y="3"/>
            <a:ext cx="2946672" cy="49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52" y="4715119"/>
            <a:ext cx="5437178" cy="4467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8631"/>
            <a:ext cx="2946673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405" y="9428631"/>
            <a:ext cx="2946672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6" tIns="45914" rIns="91826" bIns="459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B37777-79E1-4746-8549-CA61C1052C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2842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6400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28016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9202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56032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3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91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599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091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77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734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584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/>
              <a:t>Standard</a:t>
            </a:r>
            <a:r>
              <a:rPr lang="en-GB" sz="1400" baseline="0" dirty="0" smtClean="0"/>
              <a:t> consultees: DEFRA, Surrounding LA, Highways England, Bodies representing local interests </a:t>
            </a:r>
            <a:r>
              <a:rPr lang="en-GB" sz="1400" baseline="0" dirty="0" err="1" smtClean="0"/>
              <a:t>etc</a:t>
            </a:r>
            <a:endParaRPr lang="en-GB" sz="14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 smtClean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 smtClean="0"/>
              <a:t>Legal process of declaration – similar to a road</a:t>
            </a:r>
            <a:r>
              <a:rPr lang="en-GB" sz="1400" baseline="0" dirty="0" smtClean="0"/>
              <a:t> traffic order, once approval from Council an order is drawn up, notice of intention to declare is advertised, order is sealed and a notice of making is advertised with a consultation period. Order comes into effect </a:t>
            </a:r>
            <a:endParaRPr lang="en-GB" sz="14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584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B37777-79E1-4746-8549-CA61C1052CD0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97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982597"/>
            <a:ext cx="10881360" cy="2058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/>
            </a:lvl1pPr>
            <a:lvl2pPr marL="640080" indent="0" algn="ctr">
              <a:buNone/>
              <a:defRPr/>
            </a:lvl2pPr>
            <a:lvl3pPr marL="1280160" indent="0" algn="ctr">
              <a:buNone/>
              <a:defRPr/>
            </a:lvl3pPr>
            <a:lvl4pPr marL="1920240" indent="0" algn="ctr">
              <a:buNone/>
              <a:defRPr/>
            </a:lvl4pPr>
            <a:lvl5pPr marL="2560320" indent="0" algn="ctr">
              <a:buNone/>
              <a:defRPr/>
            </a:lvl5pPr>
            <a:lvl6pPr marL="3200400" indent="0" algn="ctr">
              <a:buNone/>
              <a:defRPr/>
            </a:lvl6pPr>
            <a:lvl7pPr marL="3840480" indent="0" algn="ctr">
              <a:buNone/>
              <a:defRPr/>
            </a:lvl7pPr>
            <a:lvl8pPr marL="4480560" indent="0" algn="ctr">
              <a:buNone/>
              <a:defRPr/>
            </a:lvl8pPr>
            <a:lvl9pPr marL="512064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15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79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98842" y="1271272"/>
            <a:ext cx="2646998" cy="6956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3403" y="1271272"/>
            <a:ext cx="7732077" cy="6956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0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02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9400"/>
            <a:ext cx="10881360" cy="2100262"/>
          </a:xfrm>
        </p:spPr>
        <p:txBody>
          <a:bodyPr anchor="b"/>
          <a:lstStyle>
            <a:lvl1pPr marL="0" indent="0">
              <a:buNone/>
              <a:defRPr sz="2800"/>
            </a:lvl1pPr>
            <a:lvl2pPr marL="640080" indent="0">
              <a:buNone/>
              <a:defRPr sz="2500"/>
            </a:lvl2pPr>
            <a:lvl3pPr marL="1280160" indent="0">
              <a:buNone/>
              <a:defRPr sz="2200"/>
            </a:lvl3pPr>
            <a:lvl4pPr marL="1920240" indent="0">
              <a:buNone/>
              <a:defRPr sz="2000"/>
            </a:lvl4pPr>
            <a:lvl5pPr marL="2560320" indent="0">
              <a:buNone/>
              <a:defRPr sz="2000"/>
            </a:lvl5pPr>
            <a:lvl6pPr marL="3200400" indent="0">
              <a:buNone/>
              <a:defRPr sz="2000"/>
            </a:lvl6pPr>
            <a:lvl7pPr marL="3840480" indent="0">
              <a:buNone/>
              <a:defRPr sz="2000"/>
            </a:lvl7pPr>
            <a:lvl8pPr marL="4480560" indent="0">
              <a:buNone/>
              <a:defRPr sz="2000"/>
            </a:lvl8pPr>
            <a:lvl9pPr marL="5120640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130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3403" y="2682558"/>
            <a:ext cx="5136197" cy="554513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02962" y="2682558"/>
            <a:ext cx="5136198" cy="554513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1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2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2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7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7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30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3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44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2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1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2" y="2009142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68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6720842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8870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3405" y="1271272"/>
            <a:ext cx="10592435" cy="110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3405" y="2682558"/>
            <a:ext cx="10485755" cy="55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8016" tIns="64008" rIns="128016" bIns="64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AutoShape 8"/>
          <p:cNvSpPr>
            <a:spLocks noChangeArrowheads="1"/>
          </p:cNvSpPr>
          <p:nvPr/>
        </p:nvSpPr>
        <p:spPr bwMode="auto">
          <a:xfrm>
            <a:off x="11239184" y="7492050"/>
            <a:ext cx="1009015" cy="937895"/>
          </a:xfrm>
          <a:prstGeom prst="rtTriangle">
            <a:avLst/>
          </a:prstGeom>
          <a:solidFill>
            <a:srgbClr val="00AEEF"/>
          </a:solidFill>
          <a:ln w="9525">
            <a:solidFill>
              <a:srgbClr val="00AE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28016" tIns="64008" rIns="128016" bIns="64008" anchor="ctr"/>
          <a:lstStyle/>
          <a:p>
            <a:endParaRPr lang="en-US"/>
          </a:p>
        </p:txBody>
      </p:sp>
      <p:sp>
        <p:nvSpPr>
          <p:cNvPr id="1029" name="Rectangle 7"/>
          <p:cNvSpPr>
            <a:spLocks noChangeArrowheads="1"/>
          </p:cNvSpPr>
          <p:nvPr/>
        </p:nvSpPr>
        <p:spPr bwMode="auto">
          <a:xfrm rot="10800000">
            <a:off x="0" y="8429943"/>
            <a:ext cx="12801600" cy="1171257"/>
          </a:xfrm>
          <a:prstGeom prst="rect">
            <a:avLst/>
          </a:prstGeom>
          <a:solidFill>
            <a:srgbClr val="00AEEF"/>
          </a:solidFill>
          <a:ln w="9525">
            <a:solidFill>
              <a:srgbClr val="00AEE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lIns="128016" tIns="64008" rIns="128016" bIns="64008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Bath and</a:t>
            </a:r>
            <a:r>
              <a:rPr lang="en-GB" baseline="0" dirty="0" smtClean="0">
                <a:solidFill>
                  <a:schemeClr val="bg1"/>
                </a:solidFill>
              </a:rPr>
              <a:t> 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North East Somerset </a:t>
            </a:r>
            <a:r>
              <a:rPr lang="en-GB" dirty="0" smtClean="0">
                <a:solidFill>
                  <a:schemeClr val="bg1"/>
                </a:solidFill>
              </a:rPr>
              <a:t>– </a:t>
            </a:r>
            <a:r>
              <a:rPr lang="en-GB" i="1" dirty="0" smtClean="0">
                <a:solidFill>
                  <a:schemeClr val="bg1"/>
                </a:solidFill>
              </a:rPr>
              <a:t>The</a:t>
            </a:r>
            <a:r>
              <a:rPr lang="en-GB" dirty="0" smtClean="0">
                <a:solidFill>
                  <a:schemeClr val="bg1"/>
                </a:solidFill>
              </a:rPr>
              <a:t> place </a:t>
            </a:r>
            <a:r>
              <a:rPr lang="en-GB" dirty="0">
                <a:solidFill>
                  <a:schemeClr val="bg1"/>
                </a:solidFill>
              </a:rPr>
              <a:t>to live, </a:t>
            </a:r>
            <a:r>
              <a:rPr lang="en-GB">
                <a:solidFill>
                  <a:schemeClr val="bg1"/>
                </a:solidFill>
              </a:rPr>
              <a:t>work </a:t>
            </a:r>
            <a:r>
              <a:rPr lang="en-GB" smtClean="0">
                <a:solidFill>
                  <a:schemeClr val="bg1"/>
                </a:solidFill>
              </a:rPr>
              <a:t>and</a:t>
            </a:r>
            <a:r>
              <a:rPr lang="en-GB" baseline="0" smtClean="0">
                <a:solidFill>
                  <a:schemeClr val="bg1"/>
                </a:solidFill>
              </a:rPr>
              <a:t> </a:t>
            </a:r>
            <a:r>
              <a:rPr lang="en-GB" smtClean="0">
                <a:solidFill>
                  <a:schemeClr val="bg1"/>
                </a:solidFill>
              </a:rPr>
              <a:t>visit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30" name="Text Box 15"/>
          <p:cNvSpPr txBox="1">
            <a:spLocks noChangeArrowheads="1"/>
          </p:cNvSpPr>
          <p:nvPr/>
        </p:nvSpPr>
        <p:spPr bwMode="auto">
          <a:xfrm>
            <a:off x="1762444" y="8027671"/>
            <a:ext cx="2924811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8016" tIns="64008" rIns="128016" bIns="640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smtClean="0"/>
          </a:p>
        </p:txBody>
      </p:sp>
      <p:pic>
        <p:nvPicPr>
          <p:cNvPr id="1031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965" y="264478"/>
            <a:ext cx="218965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5pPr>
      <a:lvl6pPr marL="64008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6pPr>
      <a:lvl7pPr marL="128016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7pPr>
      <a:lvl8pPr marL="192024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8pPr>
      <a:lvl9pPr marL="2560320" algn="l" rtl="0" fontAlgn="base">
        <a:spcBef>
          <a:spcPct val="0"/>
        </a:spcBef>
        <a:spcAft>
          <a:spcPct val="0"/>
        </a:spcAft>
        <a:defRPr sz="5000" b="1">
          <a:solidFill>
            <a:schemeClr val="tx1"/>
          </a:solidFill>
          <a:latin typeface="Arial" charset="0"/>
        </a:defRPr>
      </a:lvl9pPr>
    </p:titleStyle>
    <p:bodyStyle>
      <a:lvl1pPr marL="480060" indent="-48006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3900">
          <a:solidFill>
            <a:schemeClr val="tx1"/>
          </a:solidFill>
          <a:latin typeface="+mn-lt"/>
        </a:defRPr>
      </a:lvl2pPr>
      <a:lvl3pPr marL="1600200" indent="-32004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3400">
          <a:solidFill>
            <a:schemeClr val="tx1"/>
          </a:solidFill>
          <a:latin typeface="+mn-lt"/>
        </a:defRPr>
      </a:lvl3pPr>
      <a:lvl4pPr marL="2240280" indent="-32004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4pPr>
      <a:lvl5pPr marL="2880360" indent="-32004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5pPr>
      <a:lvl6pPr marL="3520440" indent="-32004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6pPr>
      <a:lvl7pPr marL="4160520" indent="-32004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7pPr>
      <a:lvl8pPr marL="4800600" indent="-32004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8pPr>
      <a:lvl9pPr marL="5440680" indent="-32004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6264"/>
            <a:ext cx="12801600" cy="11090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n-GB" sz="7600" b="0" dirty="0" smtClean="0"/>
              <a:t>Air pollution in Temple Cloud</a:t>
            </a:r>
            <a:endParaRPr lang="en-GB" sz="7600" b="0" dirty="0"/>
          </a:p>
        </p:txBody>
      </p:sp>
      <p:pic>
        <p:nvPicPr>
          <p:cNvPr id="1026" name="Picture 2" descr="2010 : Village sign, Temple Clou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472" y="3216424"/>
            <a:ext cx="6096000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112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3752" y="868963"/>
            <a:ext cx="11694099" cy="7540526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marL="480060" indent="-480060">
              <a:buFont typeface="Wingdings" panose="05000000000000000000" pitchFamily="2" charset="2"/>
              <a:buChar char="Ø"/>
            </a:pPr>
            <a:endParaRPr lang="en-GB" sz="3400" dirty="0"/>
          </a:p>
          <a:p>
            <a:endParaRPr lang="en-GB" sz="4500" dirty="0"/>
          </a:p>
          <a:p>
            <a:pPr marL="480060" indent="-480060">
              <a:buFont typeface="Wingdings" panose="05000000000000000000" pitchFamily="2" charset="2"/>
              <a:buChar char="Ø"/>
            </a:pPr>
            <a:r>
              <a:rPr lang="en-GB" sz="4500" dirty="0"/>
              <a:t>Bath and North East Somerset Council is legally required to </a:t>
            </a:r>
            <a:r>
              <a:rPr lang="en-GB" sz="4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review air quality </a:t>
            </a:r>
            <a:r>
              <a:rPr lang="en-GB" sz="4500" dirty="0"/>
              <a:t>and if improvements are necessary, designate </a:t>
            </a:r>
            <a:r>
              <a:rPr lang="en-GB" sz="45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air quality management areas (AQMA)</a:t>
            </a:r>
            <a:r>
              <a:rPr lang="en-GB" sz="4500" dirty="0"/>
              <a:t>, under Part IV of the Environment Act 1995 and the Air Quality (Standards) regulations;</a:t>
            </a:r>
          </a:p>
          <a:p>
            <a:r>
              <a:rPr lang="en-GB" sz="4500" dirty="0"/>
              <a:t>  </a:t>
            </a:r>
          </a:p>
          <a:p>
            <a:pPr marL="480060" indent="-480060">
              <a:buFont typeface="Wingdings" panose="05000000000000000000" pitchFamily="2" charset="2"/>
              <a:buChar char="Ø"/>
            </a:pPr>
            <a:r>
              <a:rPr lang="en-GB" sz="4500" dirty="0"/>
              <a:t>Once declared, improvement must be demonstrated;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55374" y="969775"/>
            <a:ext cx="10592435" cy="1109028"/>
          </a:xfrm>
        </p:spPr>
        <p:txBody>
          <a:bodyPr/>
          <a:lstStyle/>
          <a:p>
            <a:r>
              <a:rPr lang="en-GB" dirty="0" smtClean="0"/>
              <a:t>The Council’s responsibility…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717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537" y="1373020"/>
            <a:ext cx="11694099" cy="133575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marL="480060" indent="-480060">
              <a:buFont typeface="Wingdings" panose="05000000000000000000" pitchFamily="2" charset="2"/>
              <a:buChar char="Ø"/>
            </a:pPr>
            <a:endParaRPr lang="en-GB" sz="3400" dirty="0"/>
          </a:p>
          <a:p>
            <a:endParaRPr lang="en-GB" sz="45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26236" y="1373020"/>
            <a:ext cx="11801400" cy="979414"/>
          </a:xfrm>
        </p:spPr>
        <p:txBody>
          <a:bodyPr/>
          <a:lstStyle/>
          <a:p>
            <a:r>
              <a:rPr lang="en-GB" sz="4400" dirty="0" smtClean="0"/>
              <a:t>What pollutants do we monitor locally and why?</a:t>
            </a:r>
            <a:endParaRPr lang="en-GB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352129" y="2179510"/>
            <a:ext cx="11409105" cy="553074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en-GB" sz="3900" b="1" dirty="0" smtClean="0"/>
          </a:p>
          <a:p>
            <a:r>
              <a:rPr lang="en-GB" sz="3900" b="1" dirty="0" smtClean="0"/>
              <a:t>Nitrogen </a:t>
            </a:r>
            <a:r>
              <a:rPr lang="en-GB" sz="3900" b="1" dirty="0"/>
              <a:t>Dioxide (NO</a:t>
            </a:r>
            <a:r>
              <a:rPr lang="en-GB" sz="3900" b="1" baseline="-25000" dirty="0"/>
              <a:t>2</a:t>
            </a:r>
            <a:r>
              <a:rPr lang="en-GB" sz="3900" b="1" dirty="0"/>
              <a:t>)- </a:t>
            </a:r>
            <a:r>
              <a:rPr lang="en-GB" sz="3900" dirty="0"/>
              <a:t>produced by the combination of oxides of Nitrogen and Oxygen in the atmosphere; significant source is from motor vehicles;</a:t>
            </a:r>
          </a:p>
          <a:p>
            <a:endParaRPr lang="en-GB" sz="3900" dirty="0"/>
          </a:p>
          <a:p>
            <a:r>
              <a:rPr lang="en-GB" sz="3900" b="1" dirty="0"/>
              <a:t>Why? </a:t>
            </a:r>
            <a:r>
              <a:rPr lang="en-GB" sz="3900" dirty="0"/>
              <a:t>Nitrogen dioxide is an irritant and can </a:t>
            </a:r>
            <a:r>
              <a:rPr lang="en-GB" sz="3900" dirty="0" smtClean="0"/>
              <a:t>exacerbate</a:t>
            </a:r>
            <a:r>
              <a:rPr lang="en-GB" sz="3900" dirty="0" smtClean="0">
                <a:solidFill>
                  <a:srgbClr val="FF0000"/>
                </a:solidFill>
              </a:rPr>
              <a:t> </a:t>
            </a:r>
            <a:r>
              <a:rPr lang="en-GB" sz="3900" dirty="0" smtClean="0"/>
              <a:t>existing respiratory </a:t>
            </a:r>
            <a:r>
              <a:rPr lang="en-GB" sz="3900" dirty="0"/>
              <a:t>conditions such as </a:t>
            </a:r>
            <a:r>
              <a:rPr lang="en-GB" sz="3900" dirty="0" smtClean="0"/>
              <a:t>asthma</a:t>
            </a:r>
            <a:endParaRPr lang="en-GB" sz="3900" strike="sngStrik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18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Air Quality Objectives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103683"/>
              </p:ext>
            </p:extLst>
          </p:nvPr>
        </p:nvGraphicFramePr>
        <p:xfrm>
          <a:off x="1576264" y="2784376"/>
          <a:ext cx="8568952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National Air Quality</a:t>
                      </a:r>
                      <a:r>
                        <a:rPr lang="en-GB" sz="3200" baseline="0" dirty="0" smtClean="0"/>
                        <a:t> </a:t>
                      </a:r>
                      <a:r>
                        <a:rPr lang="en-GB" sz="3200" dirty="0" smtClean="0"/>
                        <a:t>Objective</a:t>
                      </a:r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Micrograms per metre</a:t>
                      </a:r>
                      <a:r>
                        <a:rPr lang="en-GB" sz="3200" baseline="0" dirty="0" smtClean="0"/>
                        <a:t> cubed</a:t>
                      </a:r>
                      <a:endParaRPr lang="en-GB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 smtClean="0"/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Hourly</a:t>
                      </a:r>
                    </a:p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200 (18 </a:t>
                      </a:r>
                      <a:r>
                        <a:rPr lang="en-GB" sz="3200" dirty="0" err="1" smtClean="0"/>
                        <a:t>exceedences</a:t>
                      </a:r>
                      <a:r>
                        <a:rPr lang="en-GB" sz="3200" baseline="0" dirty="0" smtClean="0"/>
                        <a:t> per year)</a:t>
                      </a:r>
                      <a:endParaRPr lang="en-GB" sz="3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200" dirty="0" smtClean="0"/>
                    </a:p>
                    <a:p>
                      <a:pPr marL="0" marR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 smtClean="0"/>
                        <a:t>Annual</a:t>
                      </a:r>
                      <a:r>
                        <a:rPr lang="en-GB" sz="3200" baseline="0" dirty="0" smtClean="0"/>
                        <a:t> Average</a:t>
                      </a:r>
                      <a:endParaRPr lang="en-GB" sz="3200" dirty="0" smtClean="0"/>
                    </a:p>
                    <a:p>
                      <a:pPr algn="ctr"/>
                      <a:endParaRPr lang="en-GB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/>
                        <a:t>40</a:t>
                      </a:r>
                      <a:endParaRPr lang="en-GB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20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0507" y="1271272"/>
            <a:ext cx="12500589" cy="1109028"/>
          </a:xfrm>
        </p:spPr>
        <p:txBody>
          <a:bodyPr/>
          <a:lstStyle/>
          <a:p>
            <a:r>
              <a:rPr lang="en-GB" sz="4400" dirty="0" smtClean="0"/>
              <a:t>Our monitoring network for nitrogen dioxide: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400" i="1" dirty="0" smtClean="0"/>
              <a:t>diffusion tubes</a:t>
            </a:r>
            <a:endParaRPr lang="en-GB" sz="2800" i="1" dirty="0"/>
          </a:p>
        </p:txBody>
      </p:sp>
      <p:sp>
        <p:nvSpPr>
          <p:cNvPr id="3" name="Rectangle 2"/>
          <p:cNvSpPr/>
          <p:nvPr/>
        </p:nvSpPr>
        <p:spPr>
          <a:xfrm>
            <a:off x="452938" y="2784376"/>
            <a:ext cx="7892078" cy="4930581"/>
          </a:xfrm>
          <a:prstGeom prst="rect">
            <a:avLst/>
          </a:prstGeom>
        </p:spPr>
        <p:txBody>
          <a:bodyPr wrap="square" lIns="128016" tIns="64008" rIns="128016" bIns="64008">
            <a:spAutoFit/>
          </a:bodyPr>
          <a:lstStyle/>
          <a:p>
            <a:pPr marL="400050" indent="-400050">
              <a:buFont typeface="Arial" panose="020B0604020202020204" pitchFamily="34" charset="0"/>
              <a:buChar char="•"/>
            </a:pPr>
            <a:r>
              <a:rPr lang="en-GB" sz="3600" dirty="0"/>
              <a:t>Monitors for </a:t>
            </a:r>
            <a:r>
              <a:rPr lang="en-GB" sz="3600" dirty="0" smtClean="0"/>
              <a:t>NO</a:t>
            </a:r>
            <a:r>
              <a:rPr lang="en-GB" sz="3600" baseline="-25000" dirty="0" smtClean="0"/>
              <a:t>2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GB" sz="3600" baseline="-25000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GB" sz="3600" dirty="0" smtClean="0"/>
              <a:t>80+ </a:t>
            </a:r>
            <a:r>
              <a:rPr lang="en-GB" sz="3600" dirty="0"/>
              <a:t>locations throughout </a:t>
            </a:r>
            <a:r>
              <a:rPr lang="en-GB" sz="3600" dirty="0" smtClean="0"/>
              <a:t>Bath &amp; North East Somerset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GB" sz="3600" dirty="0" smtClean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GB" sz="3600" dirty="0" smtClean="0"/>
              <a:t>5 locations in Temple Cloud in 2016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GB" sz="3600" dirty="0"/>
              <a:t>C</a:t>
            </a:r>
            <a:r>
              <a:rPr lang="en-GB" sz="3600" dirty="0" smtClean="0"/>
              <a:t>hanged </a:t>
            </a:r>
            <a:r>
              <a:rPr lang="en-GB" sz="3600" dirty="0"/>
              <a:t>on a monthly basis and provides monthly averages;</a:t>
            </a:r>
          </a:p>
        </p:txBody>
      </p:sp>
      <p:pic>
        <p:nvPicPr>
          <p:cNvPr id="5" name="Picture 4" descr="C:\Users\courthn\AppData\Local\Microsoft\Windows\Temporary Internet Files\Content.Outlook\YVL9A87D\WP_20160615_10_01_00_Pr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05725" y="2759822"/>
            <a:ext cx="4589441" cy="3190780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318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0536" y="7320880"/>
            <a:ext cx="5871064" cy="2280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7495466"/>
            <a:ext cx="1648272" cy="2105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2128" y="264096"/>
            <a:ext cx="1648272" cy="21057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32" y="0"/>
            <a:ext cx="6794432" cy="96012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845134"/>
              </p:ext>
            </p:extLst>
          </p:nvPr>
        </p:nvGraphicFramePr>
        <p:xfrm>
          <a:off x="4384576" y="2064296"/>
          <a:ext cx="8136904" cy="3552305"/>
        </p:xfrm>
        <a:graphic>
          <a:graphicData uri="http://schemas.openxmlformats.org/drawingml/2006/table">
            <a:tbl>
              <a:tblPr firstRow="1" firstCol="1" bandRow="1"/>
              <a:tblGrid>
                <a:gridCol w="2926431"/>
                <a:gridCol w="2926431"/>
                <a:gridCol w="2284042"/>
              </a:tblGrid>
              <a:tr h="6413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Site-</a:t>
                      </a:r>
                      <a:r>
                        <a:rPr lang="en-GB" sz="2400" b="1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 Temple Cloud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Provisional data for 2016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Provisional data At Façade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91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DT108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35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DT96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90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90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DT111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u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</a:t>
                      </a:r>
                      <a:endParaRPr lang="en-GB" sz="2400" u="none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u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DT110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u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51</a:t>
                      </a:r>
                      <a:endParaRPr lang="en-GB" sz="2400" u="none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39</a:t>
                      </a:r>
                      <a:endParaRPr lang="en-GB" sz="2400" b="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0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DT109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53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46</a:t>
                      </a:r>
                      <a:endParaRPr lang="en-GB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930536" y="408112"/>
            <a:ext cx="5518937" cy="1109028"/>
          </a:xfrm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GB" dirty="0" smtClean="0">
                <a:ea typeface="+mn-ea"/>
                <a:cs typeface="+mn-cs"/>
              </a:rPr>
              <a:t>Monitoring of nitrogen dioxide</a:t>
            </a:r>
            <a:endParaRPr lang="en-GB" dirty="0"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60840" y="6291389"/>
            <a:ext cx="5824736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/>
              <a:t>Note: Exceedances of the NO</a:t>
            </a:r>
            <a:r>
              <a:rPr lang="en-GB" baseline="-25000" dirty="0"/>
              <a:t>2</a:t>
            </a:r>
            <a:r>
              <a:rPr lang="en-GB" dirty="0"/>
              <a:t> annual mean objective of 40 µg/m</a:t>
            </a:r>
            <a:r>
              <a:rPr lang="en-GB" baseline="30000" dirty="0"/>
              <a:t>3</a:t>
            </a:r>
            <a:r>
              <a:rPr lang="en-GB" dirty="0"/>
              <a:t> are shown in </a:t>
            </a:r>
            <a:r>
              <a:rPr lang="en-GB" b="1" dirty="0"/>
              <a:t>bold</a:t>
            </a:r>
            <a:r>
              <a:rPr lang="en-GB" dirty="0"/>
              <a:t>.  NO</a:t>
            </a:r>
            <a:r>
              <a:rPr lang="en-GB" baseline="-25000" dirty="0"/>
              <a:t>2</a:t>
            </a:r>
            <a:r>
              <a:rPr lang="en-GB" dirty="0"/>
              <a:t> annual means exceeding 60 µg/m</a:t>
            </a:r>
            <a:r>
              <a:rPr lang="en-GB" baseline="30000" dirty="0"/>
              <a:t>3</a:t>
            </a:r>
            <a:r>
              <a:rPr lang="en-GB" dirty="0"/>
              <a:t> indicating potential exceedances of the NO</a:t>
            </a:r>
            <a:r>
              <a:rPr lang="en-GB" baseline="-25000" dirty="0"/>
              <a:t>2</a:t>
            </a:r>
            <a:r>
              <a:rPr lang="en-GB" dirty="0"/>
              <a:t> 1-hour mean objective are shown in </a:t>
            </a:r>
            <a:r>
              <a:rPr lang="en-GB" b="1" u="sng" dirty="0"/>
              <a:t>bold and underlined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Results have been bias adjusted (0.99) and annualised (period to annual average)</a:t>
            </a:r>
          </a:p>
          <a:p>
            <a:pPr marL="0" indent="0">
              <a:buNone/>
            </a:pP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0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3405" y="1128192"/>
            <a:ext cx="11680043" cy="6049193"/>
          </a:xfrm>
        </p:spPr>
        <p:txBody>
          <a:bodyPr/>
          <a:lstStyle/>
          <a:p>
            <a:pPr marL="0" indent="0">
              <a:buNone/>
            </a:pPr>
            <a:endParaRPr lang="en-GB" sz="3200" dirty="0" smtClean="0"/>
          </a:p>
          <a:p>
            <a:endParaRPr lang="en-GB" sz="32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endParaRPr lang="en-GB" sz="900" dirty="0"/>
          </a:p>
          <a:p>
            <a:pPr marL="0" indent="0">
              <a:buNone/>
            </a:pPr>
            <a:r>
              <a:rPr lang="en-GB" sz="900" dirty="0"/>
              <a:t> </a:t>
            </a:r>
            <a:r>
              <a:rPr lang="en-GB" sz="900" dirty="0" smtClean="0"/>
              <a:t>          </a:t>
            </a:r>
          </a:p>
          <a:p>
            <a:pPr marL="0" indent="0">
              <a:buNone/>
            </a:pPr>
            <a:r>
              <a:rPr lang="en-GB" sz="900" dirty="0" smtClean="0"/>
              <a:t>           </a:t>
            </a:r>
          </a:p>
          <a:p>
            <a:pPr marL="0" indent="0">
              <a:buNone/>
            </a:pPr>
            <a:r>
              <a:rPr lang="en-GB" sz="1000" dirty="0"/>
              <a:t> </a:t>
            </a:r>
            <a:r>
              <a:rPr lang="en-GB" sz="1000" dirty="0" smtClean="0"/>
              <a:t>            </a:t>
            </a:r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endParaRPr lang="en-GB" sz="1000" dirty="0" smtClean="0"/>
          </a:p>
          <a:p>
            <a:pPr marL="0" indent="0">
              <a:buNone/>
            </a:pPr>
            <a:r>
              <a:rPr lang="en-GB" sz="900" dirty="0"/>
              <a:t> </a:t>
            </a:r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pPr marL="0" indent="0">
              <a:buNone/>
            </a:pPr>
            <a:r>
              <a:rPr lang="en-GB" sz="1000" dirty="0"/>
              <a:t> </a:t>
            </a:r>
            <a:endParaRPr lang="en-GB" sz="1000" dirty="0" smtClean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1000" dirty="0"/>
              <a:t> </a:t>
            </a:r>
            <a:endParaRPr lang="en-GB" sz="1000" baseline="-250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6425" y="163286"/>
            <a:ext cx="9433048" cy="1109028"/>
          </a:xfrm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GB" dirty="0" smtClean="0">
                <a:ea typeface="+mn-ea"/>
                <a:cs typeface="+mn-cs"/>
              </a:rPr>
              <a:t>Source Apportionment</a:t>
            </a:r>
            <a:endParaRPr lang="en-GB" dirty="0"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240" y="1344216"/>
            <a:ext cx="9865096" cy="666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647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376465" y="163286"/>
            <a:ext cx="9073007" cy="1109028"/>
          </a:xfrm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lang="en-GB" dirty="0" smtClean="0">
                <a:latin typeface="+mn-lt"/>
                <a:ea typeface="+mn-ea"/>
                <a:cs typeface="+mn-cs"/>
              </a:rPr>
              <a:t>What next?</a:t>
            </a:r>
            <a:endParaRPr lang="en-GB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12" y="1272208"/>
            <a:ext cx="11233248" cy="7056784"/>
          </a:xfrm>
        </p:spPr>
        <p:txBody>
          <a:bodyPr/>
          <a:lstStyle/>
          <a:p>
            <a:r>
              <a:rPr lang="en-GB" sz="3200" dirty="0" smtClean="0"/>
              <a:t>Declaring an Air Quality Management Area for Temple Cloud</a:t>
            </a:r>
          </a:p>
          <a:p>
            <a:r>
              <a:rPr lang="en-GB" sz="3200" dirty="0"/>
              <a:t>Further monitoring to confirm boundary (May-Oct 2017</a:t>
            </a:r>
            <a:r>
              <a:rPr lang="en-GB" sz="3200" dirty="0" smtClean="0"/>
              <a:t>)</a:t>
            </a:r>
          </a:p>
          <a:p>
            <a:r>
              <a:rPr lang="en-GB" sz="3200" dirty="0" smtClean="0"/>
              <a:t>Annual Status Report submitted to DEFRA on monitoring results (end June 2017)</a:t>
            </a:r>
          </a:p>
          <a:p>
            <a:r>
              <a:rPr lang="en-GB" sz="3200" dirty="0" smtClean="0"/>
              <a:t>Aim to consult with residents and statutory consultees on extent and boundaries of the AQMA (July-Sept 2017)</a:t>
            </a:r>
          </a:p>
          <a:p>
            <a:r>
              <a:rPr lang="en-GB" sz="3200" dirty="0" smtClean="0"/>
              <a:t>Decision confirmed by Executive Member or Cabinet (Oct 2017)</a:t>
            </a:r>
          </a:p>
          <a:p>
            <a:r>
              <a:rPr lang="en-GB" sz="3200" dirty="0" smtClean="0"/>
              <a:t>Legal process of declaration (Oct-Dec 2017)</a:t>
            </a:r>
            <a:endParaRPr lang="en-GB" sz="3200" dirty="0"/>
          </a:p>
          <a:p>
            <a:r>
              <a:rPr lang="en-GB" sz="3200" dirty="0" smtClean="0"/>
              <a:t>Draw up Action Plan for Area to improve air quality in area (2018)</a:t>
            </a:r>
          </a:p>
          <a:p>
            <a:pPr lvl="1"/>
            <a:endParaRPr lang="en-GB" sz="30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2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S:\Public Protection Service\Environmental Monitoring\Air Quality\Monitoring - general\Monitoring photos\PM10 tape easter week 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994" y="-340771"/>
            <a:ext cx="13038248" cy="97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74871" y="4296544"/>
            <a:ext cx="8266518" cy="202517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GB" sz="6200" dirty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6200" dirty="0">
                <a:solidFill>
                  <a:schemeClr val="bg1"/>
                </a:solidFill>
              </a:rPr>
              <a:t>Any questions?</a:t>
            </a:r>
          </a:p>
        </p:txBody>
      </p:sp>
      <p:pic>
        <p:nvPicPr>
          <p:cNvPr id="6" name="Picture 2" descr="S:\Public Protection Service\Environmental Monitoring\Air Quality\Monitoring - general\Monitoring photos\PM10 tape easter week 20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784" y="-340771"/>
            <a:ext cx="13255960" cy="99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306" y="2508363"/>
            <a:ext cx="12399778" cy="3730252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pPr algn="ctr"/>
            <a:r>
              <a:rPr lang="en-GB" sz="6200" dirty="0">
                <a:solidFill>
                  <a:schemeClr val="bg1"/>
                </a:solidFill>
              </a:rPr>
              <a:t>Thank you for listening.</a:t>
            </a:r>
          </a:p>
          <a:p>
            <a:pPr algn="ctr"/>
            <a:endParaRPr lang="en-GB" sz="6200" dirty="0">
              <a:solidFill>
                <a:schemeClr val="bg1"/>
              </a:solidFill>
            </a:endParaRPr>
          </a:p>
          <a:p>
            <a:pPr algn="ctr"/>
            <a:r>
              <a:rPr lang="en-GB" sz="6200" dirty="0">
                <a:solidFill>
                  <a:schemeClr val="bg1"/>
                </a:solidFill>
              </a:rPr>
              <a:t>You can contact us at </a:t>
            </a:r>
            <a:r>
              <a:rPr lang="en-GB" sz="4800" dirty="0" smtClean="0">
                <a:solidFill>
                  <a:schemeClr val="bg1"/>
                </a:solidFill>
              </a:rPr>
              <a:t>environmental_monitoring@bathnes.gov.uk</a:t>
            </a:r>
            <a:endParaRPr lang="en-GB" sz="4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905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TASKPANEKEY" val="a262dd9c-ac8b-46c6-ba63-3fd047627147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EXPANDSHOWBAR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ADVANCEDSETTINGSVIEW" val="False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TPFULLVERSION" val="4.3.2.11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D4F3DC1920C46B544544EF29D9EB8" ma:contentTypeVersion="2" ma:contentTypeDescription="Create a new document." ma:contentTypeScope="" ma:versionID="e93fa40bea90d9aaebbbb8989028b3e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11baf54edb4538ed5a2ecd489b16db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ImageWidth" ma:index="9" nillable="true" ma:displayName="Picture Width" ma:internalName="ImageWidth" ma:readOnly="true">
      <xsd:simpleType>
        <xsd:restriction base="dms:Unknown"/>
      </xsd:simpleType>
    </xsd:element>
    <xsd:element name="ImageHeight" ma:index="10" nillable="true" ma:displayName="Picture Height" ma:internalName="ImageHeight" ma:readOnly="true">
      <xsd:simpleType>
        <xsd:restriction base="dms:Unknown"/>
      </xsd:simpleType>
    </xsd:element>
    <xsd:element name="PublishingStartDate" ma:index="12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3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991A9519-9710-454E-A1A3-91A2A09F1DCA}">
  <ds:schemaRefs>
    <ds:schemaRef ds:uri="http://purl.org/dc/terms/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8EEA8F7-5A6D-4407-98B2-88ECA1E68F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B9D31B-49AB-460C-AE23-FAF1ABFFD3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A4189419-2DFF-4B03-AF50-54D4C568028E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10636</TotalTime>
  <Words>440</Words>
  <Application>Microsoft Office PowerPoint</Application>
  <PresentationFormat>A3 Paper (297x420 mm)</PresentationFormat>
  <Paragraphs>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Office Theme</vt:lpstr>
      <vt:lpstr>Air pollution in Temple Cloud</vt:lpstr>
      <vt:lpstr>The Council’s responsibility…</vt:lpstr>
      <vt:lpstr>What pollutants do we monitor locally and why?</vt:lpstr>
      <vt:lpstr>National Air Quality Objectives</vt:lpstr>
      <vt:lpstr>Our monitoring network for nitrogen dioxide: diffusion tubes</vt:lpstr>
      <vt:lpstr>Monitoring of nitrogen dioxide</vt:lpstr>
      <vt:lpstr>Source Apportionment</vt:lpstr>
      <vt:lpstr>What next?</vt:lpstr>
      <vt:lpstr>PowerPoint Presentation</vt:lpstr>
    </vt:vector>
  </TitlesOfParts>
  <Company>B&amp;NES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3f2219f8d7b04881b5ade425dc6b51dbPowerpointtemplate.ppt</dc:title>
  <dc:creator>Sam Platt</dc:creator>
  <cp:lastModifiedBy>Cameley PC</cp:lastModifiedBy>
  <cp:revision>663</cp:revision>
  <cp:lastPrinted>2017-05-10T12:18:58Z</cp:lastPrinted>
  <dcterms:created xsi:type="dcterms:W3CDTF">2005-08-25T08:05:26Z</dcterms:created>
  <dcterms:modified xsi:type="dcterms:W3CDTF">2017-05-20T09:31:12Z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Sam Platt</vt:lpwstr>
  </property>
  <property fmtid="{D5CDD505-2E9C-101B-9397-08002B2CF9AE}" pid="3" name="display_urn:schemas-microsoft-com:office:office#Author">
    <vt:lpwstr>James Daly</vt:lpwstr>
  </property>
</Properties>
</file>